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59" r:id="rId5"/>
    <p:sldId id="266" r:id="rId6"/>
    <p:sldId id="260" r:id="rId7"/>
    <p:sldId id="268" r:id="rId8"/>
    <p:sldId id="267" r:id="rId9"/>
    <p:sldId id="269" r:id="rId10"/>
    <p:sldId id="270" r:id="rId11"/>
    <p:sldId id="261" r:id="rId12"/>
    <p:sldId id="262" r:id="rId13"/>
    <p:sldId id="271" r:id="rId14"/>
    <p:sldId id="263" r:id="rId15"/>
    <p:sldId id="264" r:id="rId16"/>
    <p:sldId id="272" r:id="rId17"/>
    <p:sldId id="276" r:id="rId18"/>
    <p:sldId id="274" r:id="rId19"/>
    <p:sldId id="275" r:id="rId20"/>
    <p:sldId id="277" r:id="rId21"/>
    <p:sldId id="278" r:id="rId22"/>
    <p:sldId id="282" r:id="rId23"/>
    <p:sldId id="283" r:id="rId24"/>
    <p:sldId id="284" r:id="rId25"/>
    <p:sldId id="289" r:id="rId26"/>
    <p:sldId id="285" r:id="rId27"/>
    <p:sldId id="286" r:id="rId28"/>
    <p:sldId id="288" r:id="rId29"/>
    <p:sldId id="287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4F58-6DB7-49AC-9F09-ED78A4221F28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A175-E4A1-4C08-8470-01A9DBE5A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4F58-6DB7-49AC-9F09-ED78A4221F28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A175-E4A1-4C08-8470-01A9DBE5A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4F58-6DB7-49AC-9F09-ED78A4221F28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A175-E4A1-4C08-8470-01A9DBE5A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4F58-6DB7-49AC-9F09-ED78A4221F28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A175-E4A1-4C08-8470-01A9DBE5A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4F58-6DB7-49AC-9F09-ED78A4221F28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A175-E4A1-4C08-8470-01A9DBE5A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4F58-6DB7-49AC-9F09-ED78A4221F28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A175-E4A1-4C08-8470-01A9DBE5A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4F58-6DB7-49AC-9F09-ED78A4221F28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A175-E4A1-4C08-8470-01A9DBE5A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4F58-6DB7-49AC-9F09-ED78A4221F28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A175-E4A1-4C08-8470-01A9DBE5A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4F58-6DB7-49AC-9F09-ED78A4221F28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A175-E4A1-4C08-8470-01A9DBE5A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4F58-6DB7-49AC-9F09-ED78A4221F28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A175-E4A1-4C08-8470-01A9DBE5A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4F58-6DB7-49AC-9F09-ED78A4221F28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A175-E4A1-4C08-8470-01A9DBE5A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14F58-6DB7-49AC-9F09-ED78A4221F28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0A175-E4A1-4C08-8470-01A9DBE5A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54912"/>
            <a:ext cx="9144000" cy="630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984" tIns="431664" rIns="69828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6   Plant Biotechnology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Brief Chapter Outline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I.         Plant Tissue Culture and Applications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A.     Plant Tissue Culture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   B.  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Micropropagation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:    Somatic Embryos  -  Chemicals from Plants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   C.     Other Uses of Tissue Culture:  Protoplast Fusion</a:t>
            </a:r>
            <a:r>
              <a:rPr lang="en-US" sz="1400" dirty="0">
                <a:latin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Somaclonal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Variation - 			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 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Germplasm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Storage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II.        Plant Genetic Engineering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A.     Plant Transformation and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Agrobacterium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tumefaciens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    B.     Challenges of Foreign Gene Expression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 startAt="3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Applications of Plant Genetic Engineering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    A.     Crop Improvement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    B.     Genetically Engineered Traits: The Big Six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                     1.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Herbicide Resistance: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Glyphosate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-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Glufosinate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-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Bromoxynil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- Sulfonylurea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      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2.  Insect Resistance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      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3.  Virus Resistance:  Yellow Squash and Zucchini  - Potato -  Papaya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      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4.  Altered Oil Content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      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5.  Delayed Fruit Ripening   - What Happened to the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Flavr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Savr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Tomato?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      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6.  Pollen Control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C.     Biotech Revolution: Cold and Drought Tolerance and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WeatherGard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Genes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D.     Genetically Engineered Foods:  Soybeans – Corn – Canola – Cotton - Other Crops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E.     Nutritionally Enhanced Plants—Golden Rice: An International Effort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1.      Cause for Concern? The Case of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StarLink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Corn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	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Genetically Engineered Foods and Public Concerns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    F.     Molecular Farming:  Edible Vaccines  -  Biopolymers and Plants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IV.      A Bright Future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 6.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-2387"/>
            <a:ext cx="4724400" cy="686038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498122"/>
            <a:ext cx="8610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Somatic Embryos (Somatic Embryogenesis)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a)     Produces embryo-like structures called “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embryoids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” from plant tissues.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b)     Hormones such as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auxins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disrupt normal tissue development and form 	 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embryoids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from regular tissues.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c)      Callus can also be used, by changing hormones to induce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embryoid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	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formation, and each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embryoid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can form into a new plant.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d)     Can also be produced in liquid culture, by using single cells or plant tissue: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(1)    The cell walls are digested with enzymes to form protoplasts.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(2)    Cell walls regenerate, cell division begins, and clumps form.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(3)    The clumps are plated on a solid medium to form shoots and roots.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e)     This is the preferred method for large-scale commercial production, using 	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bioreactors to produce millions of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embryoids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f) 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Embryoids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may also be packaged as artificial seeds, which are encapsulated 	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for distribution and protected with a complex of agar and other gel-forming 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compounds, and stored in a protective, hydrated gel with nutrients.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04800" y="782926"/>
            <a:ext cx="86106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Chemicals From Plants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a)  Primary metabolites and secondary metabolites are useful to plants for 	 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functions such as protection from mammals, insects, and pathogens. Many of 	 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these chemicals are useful in medicine and food (Table 6.2).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b)  More than 25% of pharmaceuticals in the United States come from plants, and 	     75% of the world’s population relies on herbal medicines.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c)  In many cases, the development of a drug begins with the identification of an 	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herbal medicine that is widely used, usually by indigenous people. The chemical 	     is isolated, chemically synthesized, and then tested in clinical trials.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ble 6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3536" y="381000"/>
            <a:ext cx="4928264" cy="638055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81000" y="490769"/>
            <a:ext cx="8458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 startAt="4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Plant cell culture: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     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(1)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May provide chemicals without having to use tropical and subtropical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          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plantations to grow whole plants, which can be costly and damaging to the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 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environment.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(2)  May produce higher amount of metabolites than whole plants, if the 	environment is tightly controlled, such as in a bioreactor.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(3)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Shikonin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, a chemical that is used in many creams, cosmetics, and dyes, has 	been produced in large bioreactors to a yield of about 1.5 to 4.0 grams of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shikonin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	per liter of culture.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(4)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Many production procedures take too much time (up to ten years) and cost 	too much to develop, so sales must recover the costs.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(5)  Genes can be inserted into plants to enable plant cells to produce metabolites 	that they do not normally make.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(6)  May be harmful to developing countries, which rely on people having to 	extract metabolites from plants rather than producing them.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580"/>
            <a:ext cx="8991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C.     Other Uses of Tissue Culture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1.      Protoplast Fusion (</a:t>
            </a: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Figure 6.6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).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a)     Protoplasts are generated by digesting the cell wall.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b)     Two protoplasts from two unrelated plant species are fused with 			         chemicals or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electroporation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c)      The genetic material is mixed together, and the hybrid cell is screened 	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for desirable traits.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2. 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Somaclonal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Variation.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a)     The genetic variability produced by plant tissue culture. The variability 		        can be exploited to improve characteristics of crop and ornamental 		        plants, such as in corn, wheat, barley, and potato.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	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b)     Traits such as salt and metal tolerance, insect resistance, and improved 		         seed quality can be generated through selection processes.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	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c)      Genetic variability is caused by changes in the chromosome number due 		         to chromosome rearrangements, gene amplification, and the activation 	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of transposable elements (“jumping genes”). As a result, daughter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 6.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371600"/>
            <a:ext cx="8769161" cy="384566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 6.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507"/>
          <a:stretch>
            <a:fillRect/>
          </a:stretch>
        </p:blipFill>
        <p:spPr>
          <a:xfrm>
            <a:off x="0" y="381000"/>
            <a:ext cx="9027242" cy="4953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724407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3. 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Germplasm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Storage.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a)     The genetic material of a plant may contain important characteristics and increase 	         hardiness in plants, such as resistance to drought and pests.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b)     Ancient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germplasm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is used to introduce new traits, such as insect resistance, into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        modern plants.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c) 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Germplasm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is being lost due to the loss of traditional farming practices, clearing of 	        old fields, and the use of modern plants in place of older plants.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d)     Gene banks.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-35241"/>
            <a:ext cx="9144000" cy="647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584" tIns="431664" rIns="1002984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 startAt="2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Genetically Engineered Plants</a:t>
            </a:r>
            <a:endParaRPr lang="en-US" sz="1000" dirty="0" smtClean="0"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A.     Plant Transformation and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Agrobacterium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tumefaciens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1.      A common soil bacterium that causes crown gall disease.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2.      The bacterium enters sites where a plant has been injured.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3.      The bacterium has a plasmid called the “Ti plasmid” that contains 	         genes called “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vir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(virulence) genes” that encode a protein that 	    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transfers a region of the plasmid called “T-DNA” to cells at the 	  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wound.</a:t>
            </a:r>
            <a:endParaRPr lang="en-US" sz="16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" charset="0"/>
              </a:rPr>
              <a:t>	4.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Once plant cells are infected, plant hormones stimulate growth of 	 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tumor cells.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	5.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The T-DNA has been engineered to have its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vir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genes removed, so 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that foreign DNA can be inserted into plant genomes, transforming 	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the plant (</a:t>
            </a: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Figure 6.9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).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6.      A general method for transformation: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	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a)     Cells such as leaf disks, seedling or plant buds, and 			         protoplasts receive the DNA, and the cells grow.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	b)     Media is used to select for cells with the new trait.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	c)      Desired cells are cultured on solid media to form callus 			         tissue.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	d)     Hormones are modified to promote shoot and root 			         formation.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	e)     Plants are examined to see if the foreign gene is being 			        expressed.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2400" y="70709"/>
            <a:ext cx="86868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I.  Plant Tissue Culture and Applications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A.  Plant Tissue Culture.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 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1.       Defined as the sterile, in vitro cultivation of plant parts such as organs, embryos, 	   seeds, and single cells on solidified or liquid media.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 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2.      Differentiated (committed) cells can to be cultured to generate whole plants, with 	  the use of very little starting material.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 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3. 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Meristematic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tissue (growing dividing cells) is used to grow flowering plants, and 	  is virus-free, which is important for plant propagation.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  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4.     The basic steps of plant tissue culture are: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a)     Remove a piece of tissue from a plant, called an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explant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b)     Place the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explant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on a specific nutrient medium to force the cells of the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explant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	         to become undifferentiated and form callus tissue (</a:t>
            </a: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Figure 6.1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). This is called 	         dedifferentiation.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c)      Callus tissue is transferred to another nutrient medium where it is allowed to 	         differentiate into plant tissue. This is called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redifferentiation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d)     The plant is transferred to soil to complete plant growth.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  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5.      The ability of a plant cell to give rise to a whole plant through dedifferentiation 	 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and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redifferentiation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is called “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totipotency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.”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 6.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58918"/>
            <a:ext cx="3810000" cy="665946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 6.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650" y="1219200"/>
            <a:ext cx="8264750" cy="507904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52400" y="914400"/>
            <a:ext cx="88392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 startAt="2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Challenges of Foreign Gene Expression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1.      In plants there are promoter and enhancer elements involved in transcription.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2.      There are two major factors that determine if genes are expressed at the right time and in the 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right amount: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a)     A gene must be delivered to all cells and be stable for transfer to offspring: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       -  The promoter must be recognized and either regulated or always active. A 		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strong promoter that is commonly used in the cauliflower mosaic virus 35S 	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CaMV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35S) promoter, and the promoter for the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ribulose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1,5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bisphosphate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		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carboxylase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is regulated by light.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-  Termination and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polyadenylation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signals must also be provided. (3)    Organelle 		           or tissue-specific targeting sequences may be needed.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b)  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Codon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usage: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Genes need to specify amino acids that match the host plant’s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tRNA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and amino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            acid pools.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Genes can be remade to reflect proper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codons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codon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engineering).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609600"/>
            <a:ext cx="8610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969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 startAt="3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Applications of Plant Genetic Engineering.</a:t>
            </a:r>
          </a:p>
          <a:p>
            <a:pPr marL="0" marR="0" lvl="0" indent="10969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096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A.     Crop Improvement.</a:t>
            </a:r>
          </a:p>
          <a:p>
            <a:pPr marL="0" marR="0" lvl="0" indent="1096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1096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1.      The following traits are potentially useful to plant genetic 		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engineering: controlling insects, manipulating petal color, 			         production of industrially important compounds, and plant growth 		         in harsh conditions.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52400" y="591979"/>
            <a:ext cx="88392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B.     Genetically Engineered Traits: The Big Six.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1.      Herbicide Resistance.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a)     Herbicides are a huge industry, with herbicide use quadrupling 		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between 1966 and 1991, so plants that resist chemicals that kill them are 	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a growing need.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	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b)     Critics claim that genetically engineered plants will lead to more 			        chemical use and possible development of weeds resistant to the 			        chemicals.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	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c) 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Glyphosate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Resistance.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         (1)    Marketed under the name Roundup,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glyphosate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inhibits the 				enzyme EPSPS, makes aromatic amino acids.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		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(2)    The gene encoding EPSPS has been transferred from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glyphosate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-			resistant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E. coli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into plants, allowing plants to be resistant.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 6.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8680756" cy="4191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52400" y="-52860"/>
            <a:ext cx="8686800" cy="627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88" tIns="431664" rIns="69828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49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d)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Glufosinate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Resistance.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492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5492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(1)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Glufosinate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(the active ingredient being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phosphinothricin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) 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mimics the structure of the amino acid glutamine, which 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blocks the enzyme glutamate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synthase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(2)    Plants receive a gene from the bacterium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Streptomyces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that 	        produce a protein that inactivates the herbicide.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 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e)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Bromoxynil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Resistance.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(1)    A gene encoding the enzyme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bromoxynil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nitrilase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(BXN) is 	        transferred from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Klebsiella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pneumoniae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bacteria to plants.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(2)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Nitrilase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inactivates the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Bromoxynil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before it kills the plant.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f)      Sulfonylurea.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(1)    Kills plants by blocking an enzyme needed for synthesis of the 	        amino acids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valine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leucine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, and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isoleucine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(2)    Resistance generated by mutating a gene in tobacco plants, 	         and transferring the mutated gene into crop plants.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04800" y="609600"/>
            <a:ext cx="88392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2.      Insect Resistance.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        a)  The Bt toxin isolated from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Bacillus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thuringiensis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has been used in plants. The 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gene has been placed in corn, cotton, and potato, and has been marketed.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       b)   Plant protease inhibitors have been explored since the 1990s: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	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(1)    Naturally produced by plants, are produced in response to wounding.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(2)    They inhibit insect digestive enzymes after insects ingest them, causing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         starvation.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	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(3)    Tobacco, potato, and peas have been engineered to resist insects such 	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as weevils that damage crops while they are in storage (</a:t>
            </a: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Figure 6.12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Palatino Linotype" pitchFamily="18" charset="0"/>
                <a:ea typeface="Times New Roman" pitchFamily="18" charset="0"/>
                <a:cs typeface="Times"/>
              </a:rPr>
              <a:t>	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(4)    Results have not been as promising as with Bt toxin, because it is 			         believed that insects evolved resistance to protease inhibitors.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 6.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077" y="1371600"/>
            <a:ext cx="9086924" cy="3866229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 6.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474" y="1524000"/>
            <a:ext cx="8639948" cy="373684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 6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319788"/>
            <a:ext cx="5791200" cy="5086786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52400" y="626038"/>
            <a:ext cx="86868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Virus Resistance.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a)     Chemicals are used to control the insect vectors of viruses, but controlling the disease itself 	        is difficult because the disease spreads quickly.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b)     Plants may be engineered with genes for resistance to viruses, bacteria, and fungi.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c)      Virus-resistant plants have a viral protein coat gene that is overproduced,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preventing the 	         virus from reproducing in the host cell, because the plant shuts off the virus’ protein coat 	         gene in response to the overproduction.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d)     Coat protein genes are involved in resistance to diseases such as cucumber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mosaic virus, 	         tobacco rattle virus, and potato virus X.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e)     Resistance genes for diseases such as fungal rust disease and tobacco mosaic virus have 	   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been isolated from plants and may be transferred to crop plants.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f)     Yellow Squash and Zucchini.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-  Seeds are available that are resistant to watermelon mottle virus, zucchini 			   yellow mosaic virus, and cucumber mosaic virus.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g)     Potato.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(1)    Monsanto developed potatoes resistant to potato leaf roll virus and potato 			        virus X, which also contained a Bt toxin gene as a pesticide.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(2)    Chain restaurants do not use genetically engineered potatoes due to 	                        		        public pressures.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h)     Papaya.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	- Varieties resistant to papaya ring spot virus have been developed.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28600" y="972116"/>
            <a:ext cx="8534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4.      Altered Oil Content.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a)     Done in plants by modifying an enzyme in the fatty acid synthesis pathway (oils are 	  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lipids, which fatty acids are a part of).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b)     Varieties of canola and soybean plants have been genetically engineered to produce oils 	 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with better cooking and nutritional properties.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c)      Genetically engineered plants may also be able to produce oils that are used in 	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detergents, soaps, cosmetics, lubricants, and paints.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-436111"/>
            <a:ext cx="9144000" cy="729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98280" tIns="431664" rIns="1028376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5.      Delayed Fruit Ripening.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a)     Allow for crops, such as tomatoes, to have a higher shelf life.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b)     Tomatoes generally ripen and become soft during shipment to a store.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c)      Tomatoes are usually picked and sprayed with the plant hormone ethylene to 	         induce ripening, although this does not improve taste.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d)     Tomatoes have been engineered to produce less ethylene so they can develop 	         more taste before ripening, and shipment to markets.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e)     What happened to the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Flavr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Savr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tomato?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(1)    Produced by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Calgene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by blocking the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polygalacturonase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(PG) 			         gene, which is involved in spoilage. PG is an enzyme that breaks 		         down pectin, which is found in plant cell walls.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(2)    Plants were transformed with the anti-sense PG gene, which is 			         mRNA that base pair with mRNA that the plant produces, 			         essentially blocking the gene from translation.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(3)    First genetically modified organism to be approved by the FDA, 			         in 1994.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(4)    Tomatoes were delicate, did not grow well in Florida, and cost 			         much more than regular tomatoes.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(5) 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Calgene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was sold to Monsanto after Monsanto filed a patent-			         infringement lawsuit against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Calgene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, and the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Flavr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Savr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tomato 		         left the market.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1403085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6.      Pollen Control.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a)     Hybrid crops are created by crossing two distantly related varieties of the same crop plant.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b)     The method may generate plants with favorable traits, such as tall soybean plants that make 	         more seeds and are resistant to environmental pressures.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c)      For success, plant pollination must be controlled. This is usually done by removing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the male flower parts by hand before pollen is released. Also, sterilized plants have been 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genetically engineered with a gene from the bacteria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Bacillus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amyloliquefaciens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507476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C.     Biotech Revolution: Cold and Drought Tolerance and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WeatherGard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Genes.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1.      Plants such as fruits are subject to frost damage at low temperatures, as well as from loss of 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water.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They can be genetically engineered to resist these conditions and increase crop yields as a 	         result.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2.      To resist cold weather, cold-regulated (COR) genes are also called “antifreeze genes,”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which encode proteins that protect plant cells from frost damage.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3.      A transcription factor for a group of COR genes called “CBF” was patented as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WeatherGard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in 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1997 by a group at Michigan State University. The genes also provide drought tolerance and 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tolerance to high-salt soils.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4.      All major crop species, including corn, soybean, and rice contain CBF genes.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5.      Genetically engineering plants with CBF genes survive temperatures as much as 4 to 5°C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lower than non-engineered plants.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-341166"/>
            <a:ext cx="9144000" cy="732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1856" tIns="431664" rIns="69828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D.     Genetically Engineered Foods.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1.      More than 60% of processed foods in the United States contain ingredients from 	genetically engineered organisms.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2.      Twelve different genetically engineered plants have been approved in the United 	States, with many variations of each plant, some approved and some not.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3.      Soybeans.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a)  Soybean has been modified to be resistant to broad-spectrum herbicides.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b)  Scientists in 2003 removed an antigen from soybean called P34 that can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	  	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cause a severe allergic response.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4.      Corn.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a)     Bt insect resistance is the most common use of engineered corn, but 	   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herbicide resistance is also a desired trait.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b)     Products include corn oil, corn syrup, corn flour, baking powder, and 	  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alcohol.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c)      By 2002 about 32% of field corn in the United States was engineered.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5.      Canola.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a)     More than 60% of the crop in 2002 was genetically engineered; it is found in 	    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many processed foods, and is also a common cooking oil.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6.      Cotton.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a)     More than 71% of the cotton crop in 2002 was engineered.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b)     Engineered cottonseed oil is found in pastries, snack foods, fried foods, and 	 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peanut butter.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7.      Other Crops.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a)     Other engineered plants include papaya, rice, tomato, sugar beet, and red 	  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heart chicory.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377787"/>
            <a:ext cx="91440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 startAt="5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Nutritionally Enhanced Plants—Golden Rice: An International Effort.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1.      More than one third of the world’s population relies on rice as a food staple, so rice is an attractive target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      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for enhancement.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2.      Golden Rice was genetically engineered to produce high levels of beta-carotene, which is a precursor to 	vitamin A. Vitamin A is needed for proper eyesight.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3.      Golden Rice was developed by Ingo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Potrykus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and Peter Beyer, and several agencies are attempting to 	distribute the rice worldwide.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4.      Biotechnology company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Syngenta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, who owns the rights to Golden Rice, is exploring commercial 	opportunities in the United States and Japan. Monsanto will provide licenses to Golden Rice 	technology royalty-free.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5.      Other enhanced crops include iron-enriched rice and tomatoes with three times the normal amount of 	beta-carotene.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76200" y="537330"/>
            <a:ext cx="89154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6.      Cause for Concern? The Case of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StarLink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Corn.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a)  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StarLink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corn had been approved for animal consumption, but in 2000 ended up in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Taco Bell taco shells. The shells were immediately recalled.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b)     Aventis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CropScience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believed that precautions regarding the corn were in place, but some 	        farmers did not know the corn was not for humans.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c)      Engineered and non-engineered corn was mixed in mills, contaminating food.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d)  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StarLink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contained two new genes: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(1)    Resistance to butterfly and moth caterpillars by a modified Bt toxin gene called Cry9c.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        (2)    Resistance to herbicides such as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Basta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and Liberty.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e)  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StarLink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was approved for animals because the Cry9c protein could be an allergen in humans 	        because it was more stable to heat and in the stomach.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f)     Currently, no cases of allergic reactions have been reported, and the EPA ruled in 2001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        that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StarLink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was not safe for humans.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242670"/>
            <a:ext cx="8915400" cy="578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98280" tIns="431664" rIns="101568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Cause for Concern? Genetically Engineered Foods and Public Concerns.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a)     The release of the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Flavr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Savr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tomato generated much discussion over the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          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potential risks of genetically engineered food: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(1)    The primary public fear was that genetically engineering a plant may 	         produce unexpected results, such as allergic reactions or even shock.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(2)    Genetically engineered food may also raise concerns about the selection of 	         food if, for example, an apple has a gene from an animal.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Palatino Linotype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cs typeface="Times" charset="0"/>
              </a:rPr>
              <a:t>	(3)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cs typeface="Times" charset="0"/>
              </a:rPr>
              <a:t>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The use of antibiotic resistance markers may possibly inactivate 	  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antibiotics, leading to scientists trying to find ways to remove markers 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from plants.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	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(4)    Another concern is that deleting genes may bring about side effects when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ingested, such as secondary metabolites that may protect people from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        compounds that would normally be broken down by the plant.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(5)    Uncharacterized DNA included along with the gene of interest may 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produce unexpected, harmful side effects in the plant.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(6)    Crops may spread the trait to other plants through pollination, which may 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damage ecosystems. Male-sterile plants may deal with this problem.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747037"/>
            <a:ext cx="9144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F.     Molecular Farming.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1.      A new field where plants and animals are genetically engineered to produce important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         pharmaceuticals, vaccines, and other valuable compounds.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2.      Plants may possibly be used as bioreactors to mass-produce chemicals that can accumulate 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within the cells until they are harvested.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3.      Soybeans have been used to produce monoclonal antibodies with therapeutic value for the 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treatment of colon cancer. Clot-busting drugs can also be produced in rice, corn, and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tobacco plants.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4.      Plants have been engineered to produce human antibodies against HIV and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Epicyte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         Pharmaceuticals has begun clinical trials with herpes antibodies produced in plants.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5.      The reasons that using plants may be more cost-effective than bacteria: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	a)     Scale-up involves just planting seeds.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	b)     Proteins are produced in high quantity.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	c)      Foreign proteins will be biologically active.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	d)     Foreign proteins stored in seeds are very stable.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	e)     Contaminating pathogens are not likely to be present.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456941"/>
            <a:ext cx="9144000" cy="480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584" tIns="431664" rIns="1091856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There are six types of in vitro culture types that can create a whole plant: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a)     Callus culture—culture of differentiated tissue from an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explant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	 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that dedifferentiates (</a:t>
            </a: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Figure 6.2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b)     Cell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supspension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culture—culture of cells or cell aggregates (small 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clumps of cells) in liquid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medium.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c)      Protoplast culture—culture of plant cells with their cell walls 	  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removed.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d)     Embryo culture—culture of isolated embryos.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e)     Seed culture—culture of seeds to generate plants.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f)      Organ culture—culture of isolated plant organs like anthers, roots, 	         buds, and shoots.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52400" y="953751"/>
            <a:ext cx="86106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Edible Vaccines.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a)     People in developing countries have limited access to many vaccines.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b)     Making plants that produce vaccines may be useful for places where refrigeration is 	  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limited.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c)      Potatoes have been studied using a portion of the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E. coli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enterotoxin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in mice and humans.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d)     Other candidates for edible vaccines include banana and tomato, and alfalfa, corn, and 	 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wheat are possible candidates for use in livestock.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e)     Edible vaccines may lead to the eradication of diseases such as hepatitis B and polio.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52400" y="478124"/>
            <a:ext cx="88392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7.      Biopolymers and Plants.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a)     Plant seeds may be a potential source for plastics that could be produced and easily 	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extracted.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b)     A type of PHA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polyhydroxyalkanoate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) polymer called “poly beta-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hydroxybutyrate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,”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or PHB, is produced in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Arabidopsis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, or mustard plant.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c)      PHB can be made in canola seeds by the transfer of three genes from the bacterium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Alcaligenes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eutrophus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, which codes for enzymes in the PHB synthesis pathway.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d)     Monsanto produces a polymer called PHBV through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Alcaligenes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fermentation, which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is sold under the name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Biopol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 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914400"/>
            <a:ext cx="5093208" cy="4918612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896660"/>
            <a:ext cx="9144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969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IV.      A Bright Future.</a:t>
            </a:r>
          </a:p>
          <a:p>
            <a:pPr marL="0" marR="0" lvl="0" indent="10969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096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A.     Modern biotechnology should embrace safer, less toxic agricultural practices as well 		         as the conservation and use of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germplasm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.</a:t>
            </a:r>
          </a:p>
          <a:p>
            <a:pPr marL="0" marR="0" lvl="0" indent="1096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096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B.     Plant biotechnology has many possibilities and many concerns.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     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 charset="0"/>
              </a:rPr>
              <a:t>C.     Microarrays, DNA chips, and genome sequencing will go a long way toward 		         changing plant biotechnology and health care.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 6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249" y="1447800"/>
            <a:ext cx="8973125" cy="4800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28600" y="638918"/>
            <a:ext cx="86868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 startAt="2"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Micropropagation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1.  Desirable plants are cloned through tissue culture in a process called “in vitro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clonal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	  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propagation” (also called “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micropropagation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”).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2.  Forms the basis of a multimillion-dollar industry because of the potential to create many 	   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more plants from the same starting material (Table 6.1).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3.  There are four stages of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micropropagation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(</a:t>
            </a: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Figure 6.3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):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a)     Stage 1—initiation of sterile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explant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culture, which is the selection of explants, sterilization 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of tissue surface to prevent contamination, and transfer of explants to nutrient media.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b)     Stage 2—shoot initiation, which is the multiplication of shoot tissue from explants 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         a second type of nutrient media.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c)      Stage 3—root initiation, which is the multiplication of root tissue from explants on nutrient 	         media.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d)     Stage 4—transfer of plants to sterile soil or other substrate under controlled conditions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         to grow complete plants.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Palatino Linotype" pitchFamily="18" charset="0"/>
                <a:ea typeface="Times New Roman" pitchFamily="18" charset="0"/>
                <a:cs typeface="Times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4.  Amounts of nutrients such as vitamins, sucrose, and plant growth hormones can control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	     culture growth. For example, altering the amounts of the hormones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auxin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and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cytokinin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	    	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induces multiple shoots to form from a culture (</a:t>
            </a: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Figure 6.5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).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ble 6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7133" y="990599"/>
            <a:ext cx="6345267" cy="568793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 6.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9688" y="914400"/>
            <a:ext cx="7519911" cy="574127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 6.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774"/>
          <a:stretch>
            <a:fillRect/>
          </a:stretch>
        </p:blipFill>
        <p:spPr>
          <a:xfrm>
            <a:off x="2667000" y="152400"/>
            <a:ext cx="4267200" cy="652794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312</Words>
  <Application>Microsoft Office PowerPoint</Application>
  <PresentationFormat>On-screen Show (4:3)</PresentationFormat>
  <Paragraphs>397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Mourad</dc:creator>
  <cp:lastModifiedBy>mourad</cp:lastModifiedBy>
  <cp:revision>40</cp:revision>
  <dcterms:created xsi:type="dcterms:W3CDTF">2010-09-29T00:06:12Z</dcterms:created>
  <dcterms:modified xsi:type="dcterms:W3CDTF">2010-10-04T13:43:29Z</dcterms:modified>
</cp:coreProperties>
</file>